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87" r:id="rId2"/>
    <p:sldId id="257" r:id="rId3"/>
    <p:sldId id="258" r:id="rId4"/>
    <p:sldId id="259" r:id="rId5"/>
    <p:sldId id="271" r:id="rId6"/>
    <p:sldId id="293" r:id="rId7"/>
    <p:sldId id="272" r:id="rId8"/>
    <p:sldId id="279" r:id="rId9"/>
    <p:sldId id="273" r:id="rId10"/>
    <p:sldId id="262" r:id="rId11"/>
    <p:sldId id="261" r:id="rId12"/>
    <p:sldId id="297" r:id="rId13"/>
    <p:sldId id="263" r:id="rId14"/>
    <p:sldId id="291" r:id="rId15"/>
    <p:sldId id="292" r:id="rId16"/>
    <p:sldId id="283" r:id="rId17"/>
    <p:sldId id="266" r:id="rId18"/>
    <p:sldId id="267" r:id="rId19"/>
    <p:sldId id="268" r:id="rId20"/>
    <p:sldId id="269" r:id="rId21"/>
    <p:sldId id="290" r:id="rId22"/>
    <p:sldId id="275" r:id="rId23"/>
    <p:sldId id="274" r:id="rId24"/>
    <p:sldId id="276" r:id="rId25"/>
    <p:sldId id="289" r:id="rId26"/>
    <p:sldId id="288" r:id="rId27"/>
    <p:sldId id="278" r:id="rId28"/>
    <p:sldId id="295" r:id="rId29"/>
    <p:sldId id="284" r:id="rId30"/>
    <p:sldId id="285" r:id="rId31"/>
    <p:sldId id="270" r:id="rId3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edito Altair Santos" initials="BAS" lastIdx="2" clrIdx="0">
    <p:extLst>
      <p:ext uri="{19B8F6BF-5375-455C-9EA6-DF929625EA0E}">
        <p15:presenceInfo xmlns:p15="http://schemas.microsoft.com/office/powerpoint/2012/main" userId="S-1-5-21-2154734664-3672040597-892473549-1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84E28"/>
    <a:srgbClr val="FFCCCC"/>
    <a:srgbClr val="99FF33"/>
    <a:srgbClr val="F68325"/>
    <a:srgbClr val="FF3300"/>
    <a:srgbClr val="66FF33"/>
    <a:srgbClr val="00FF00"/>
    <a:srgbClr val="DDDDDD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6" autoAdjust="0"/>
    <p:restoredTop sz="94660"/>
  </p:normalViewPr>
  <p:slideViewPr>
    <p:cSldViewPr>
      <p:cViewPr varScale="1">
        <p:scale>
          <a:sx n="110" d="100"/>
          <a:sy n="110" d="100"/>
        </p:scale>
        <p:origin x="20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quivos\Secretarias\SMF\Contabilidade\Planejamento\Audiencias\Calculos%20e%20graficos%202019%20-%202&#186;%20QU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quivos\Secretarias\SMF\Contabilidade\Planejamento\Audiencias\Calculos%20e%20graficos%202019%20-%202&#186;%20QUA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quivos\Secretarias\SMF\Contabilidade\Planejamento\Audiencias\Calculos%20e%20graficos%202019%20-%202&#186;%20QUA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rquivos\Secretarias\SMF\Contabilidade\Planejamento\Audiencias\Calculos%20e%20graficos%202019%20-%202&#186;%20QUAD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rquivos\Secretarias\SMF\Contabilidade\Planejamento\Audiencias\Calculos%20e%20graficos%202019%20-%202&#186;%20QUAD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rquivos\Secretarias\SMF\Contabilidade\Planejamento\Audiencias\Calculos%20e%20graficos%202019%20-%202&#186;%20QUA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quivos\Secretarias\SMF\Contabilidade\Planejamento\Audiencias\Calculos%20e%20graficos%202019%20-%202&#186;%20QU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5"/>
      <c:rotY val="12"/>
      <c:depthPercent val="100"/>
      <c:rAngAx val="1"/>
    </c:view3D>
    <c:floor>
      <c:thickness val="0"/>
      <c:spPr>
        <a:solidFill>
          <a:schemeClr val="accent6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accent6"/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chemeClr val="bg1"/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076760984316712E-3"/>
          <c:y val="6.5627911149904905E-2"/>
          <c:w val="0.98352008179072847"/>
          <c:h val="0.8540371822265840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8080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621399275195318E-2"/>
                  <c:y val="-2.9693498261110046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760032760032762E-3"/>
                  <c:y val="-2.9304029304029304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900081900081294E-3"/>
                  <c:y val="-2.9304029304029349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656019656019597E-2"/>
                  <c:y val="-4.6398046398046441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742048863257617E-2"/>
                  <c:y val="-6.1147486446479889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464872130828439E-2"/>
                  <c:y val="-5.2450821297349626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Receita!$H$12:$H$17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 formatCode="mmm\-yy">
                  <c:v>43707</c:v>
                </c:pt>
              </c:numCache>
            </c:numRef>
          </c:cat>
          <c:val>
            <c:numRef>
              <c:f>Receita!$I$12:$I$17</c:f>
              <c:numCache>
                <c:formatCode>#,##0.00</c:formatCode>
                <c:ptCount val="6"/>
                <c:pt idx="0">
                  <c:v>155363269.43000001</c:v>
                </c:pt>
                <c:pt idx="1">
                  <c:v>174921143.80000001</c:v>
                </c:pt>
                <c:pt idx="2">
                  <c:v>187992713.97999999</c:v>
                </c:pt>
                <c:pt idx="3">
                  <c:v>194292478.97999999</c:v>
                </c:pt>
                <c:pt idx="4">
                  <c:v>206889031.03</c:v>
                </c:pt>
                <c:pt idx="5">
                  <c:v>221497749.33000001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360064"/>
        <c:axId val="251360456"/>
        <c:axId val="0"/>
      </c:bar3DChart>
      <c:catAx>
        <c:axId val="25136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CCFFCC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2513604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5136045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51360064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Gráfico Evolutivos das Receitas Líquidas - 2019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803981353583824E-2"/>
          <c:y val="0.11532294177513525"/>
          <c:w val="0.81955744583022017"/>
          <c:h val="0.72921971025669363"/>
        </c:manualLayout>
      </c:layout>
      <c:lineChart>
        <c:grouping val="standard"/>
        <c:varyColors val="0"/>
        <c:ser>
          <c:idx val="0"/>
          <c:order val="0"/>
          <c:tx>
            <c:strRef>
              <c:f>graficos!$A$3</c:f>
              <c:strCache>
                <c:ptCount val="1"/>
                <c:pt idx="0">
                  <c:v>2018.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graficos!$B$2:$M$2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graficos!$B$3:$M$3</c:f>
              <c:numCache>
                <c:formatCode>_(* #,##0.00_);_(* \(#,##0.00\);_(* "-"??_);_(@_)</c:formatCode>
                <c:ptCount val="12"/>
                <c:pt idx="0">
                  <c:v>57204126.289999999</c:v>
                </c:pt>
                <c:pt idx="1">
                  <c:v>80763157.950000003</c:v>
                </c:pt>
                <c:pt idx="2">
                  <c:v>102546937.81</c:v>
                </c:pt>
                <c:pt idx="3">
                  <c:v>121287178.56999999</c:v>
                </c:pt>
                <c:pt idx="4">
                  <c:v>144305064.78</c:v>
                </c:pt>
                <c:pt idx="5">
                  <c:v>165392432.44999999</c:v>
                </c:pt>
                <c:pt idx="6">
                  <c:v>187479207.25999999</c:v>
                </c:pt>
                <c:pt idx="7">
                  <c:v>206889031.03</c:v>
                </c:pt>
                <c:pt idx="8">
                  <c:v>225564342.81</c:v>
                </c:pt>
                <c:pt idx="9">
                  <c:v>246461057.99000001</c:v>
                </c:pt>
                <c:pt idx="10">
                  <c:v>267048022.49000001</c:v>
                </c:pt>
                <c:pt idx="11">
                  <c:v>297382879.49000001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graficos!$A$4</c:f>
              <c:strCache>
                <c:ptCount val="1"/>
                <c:pt idx="0">
                  <c:v>2019.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603947012706145E-2"/>
                  <c:y val="-4.89795918367346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173560421735604E-2"/>
                  <c:y val="-4.89795918367346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743173830765111E-2"/>
                  <c:y val="-4.89795918367346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63828061638281E-2"/>
                  <c:y val="-7.61904761904761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893829156561615E-2"/>
                  <c:y val="-7.346938775510204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438965238480192E-2"/>
                  <c:y val="-7.891156462585033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2354971078170991E-2"/>
                  <c:y val="-7.7779183115849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1198983951394764"/>
                  <c:y val="-9.46136381780718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graficos!$B$2:$M$2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graficos!$B$4:$M$4</c:f>
              <c:numCache>
                <c:formatCode>_(* #,##0.00_);_(* \(#,##0.00\);_(* "-"??_);_(@_)</c:formatCode>
                <c:ptCount val="12"/>
                <c:pt idx="0">
                  <c:v>62222372.790000029</c:v>
                </c:pt>
                <c:pt idx="1">
                  <c:v>90932675.270000026</c:v>
                </c:pt>
                <c:pt idx="2">
                  <c:v>112779174.09000002</c:v>
                </c:pt>
                <c:pt idx="3">
                  <c:v>135878847.61000001</c:v>
                </c:pt>
                <c:pt idx="4">
                  <c:v>157029754.80000001</c:v>
                </c:pt>
                <c:pt idx="5">
                  <c:v>175986834.21000001</c:v>
                </c:pt>
                <c:pt idx="6">
                  <c:v>202669399.55000001</c:v>
                </c:pt>
                <c:pt idx="7">
                  <c:v>221497749.33000001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graficos!$A$5</c:f>
              <c:strCache>
                <c:ptCount val="1"/>
                <c:pt idx="0">
                  <c:v>Orç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graficos!$B$2:$M$2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graficos!$B$5:$M$5</c:f>
              <c:numCache>
                <c:formatCode>_(* #,##0.00_);_(* \(#,##0.00\);_(* "-"??_);_(@_)</c:formatCode>
                <c:ptCount val="12"/>
                <c:pt idx="0">
                  <c:v>60000000</c:v>
                </c:pt>
                <c:pt idx="1">
                  <c:v>88000000</c:v>
                </c:pt>
                <c:pt idx="2">
                  <c:v>116500000</c:v>
                </c:pt>
                <c:pt idx="3">
                  <c:v>144500000</c:v>
                </c:pt>
                <c:pt idx="4">
                  <c:v>172500000</c:v>
                </c:pt>
                <c:pt idx="5">
                  <c:v>200500000</c:v>
                </c:pt>
                <c:pt idx="6">
                  <c:v>228500000</c:v>
                </c:pt>
                <c:pt idx="7">
                  <c:v>256500000</c:v>
                </c:pt>
                <c:pt idx="8">
                  <c:v>284500000</c:v>
                </c:pt>
                <c:pt idx="9">
                  <c:v>312500000</c:v>
                </c:pt>
                <c:pt idx="10">
                  <c:v>341000000</c:v>
                </c:pt>
                <c:pt idx="11">
                  <c:v>365000000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482000"/>
        <c:axId val="365483568"/>
      </c:lineChart>
      <c:catAx>
        <c:axId val="36548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5483568"/>
        <c:crosses val="autoZero"/>
        <c:auto val="1"/>
        <c:lblAlgn val="ctr"/>
        <c:lblOffset val="100"/>
        <c:noMultiLvlLbl val="0"/>
      </c:catAx>
      <c:valAx>
        <c:axId val="36548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54820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91356584064825375"/>
          <c:y val="0.35897391397503886"/>
          <c:w val="8.5547414899734164E-2"/>
          <c:h val="0.2340256039423643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9"/>
      <c:hPercent val="167"/>
      <c:rotY val="16"/>
      <c:depthPercent val="100"/>
      <c:rAngAx val="1"/>
    </c:view3D>
    <c:floor>
      <c:thickness val="0"/>
      <c:spPr>
        <a:solidFill>
          <a:srgbClr val="CCFFCC"/>
        </a:solidFill>
        <a:ln w="3175">
          <a:solidFill>
            <a:srgbClr val="CCFFCC"/>
          </a:solidFill>
          <a:prstDash val="solid"/>
        </a:ln>
      </c:spPr>
    </c:floor>
    <c:sideWall>
      <c:thickness val="0"/>
      <c:spPr>
        <a:solidFill>
          <a:schemeClr val="accent3">
            <a:lumMod val="60000"/>
            <a:lumOff val="40000"/>
          </a:schemeClr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858321297633596"/>
          <c:y val="0"/>
          <c:w val="0.8085254416175981"/>
          <c:h val="0.9958469820754244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8080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69FF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336666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902149305814812E-2"/>
                  <c:y val="2.2072031989499971E-3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565199495138062E-2"/>
                  <c:y val="2.2072031989500778E-3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2282496844612897E-3"/>
                  <c:y val="0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683090767692476E-2"/>
                  <c:y val="-3.5315251183199989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456499368922474E-2"/>
                  <c:y val="-8.8288127957999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Despesa!$G$3:$G$17</c:f>
              <c:strCache>
                <c:ptCount val="15"/>
                <c:pt idx="0">
                  <c:v>GABINETE</c:v>
                </c:pt>
                <c:pt idx="1">
                  <c:v>SMTI</c:v>
                </c:pt>
                <c:pt idx="2">
                  <c:v>COMUNICAÇÃO SOCIAL</c:v>
                </c:pt>
                <c:pt idx="3">
                  <c:v>FUNSOC</c:v>
                </c:pt>
                <c:pt idx="4">
                  <c:v>CONTROLADORIA </c:v>
                </c:pt>
                <c:pt idx="5">
                  <c:v>SMSPDC</c:v>
                </c:pt>
                <c:pt idx="6">
                  <c:v>SMAJ</c:v>
                </c:pt>
                <c:pt idx="7">
                  <c:v>SMA</c:v>
                </c:pt>
                <c:pt idx="8">
                  <c:v>SMFP</c:v>
                </c:pt>
                <c:pt idx="9">
                  <c:v>SME</c:v>
                </c:pt>
                <c:pt idx="10">
                  <c:v>SMISP</c:v>
                </c:pt>
                <c:pt idx="11">
                  <c:v>REG. SUL</c:v>
                </c:pt>
                <c:pt idx="12">
                  <c:v>REG. NORTE</c:v>
                </c:pt>
                <c:pt idx="13">
                  <c:v>REG. CENTRO SUL</c:v>
                </c:pt>
                <c:pt idx="14">
                  <c:v>REG. OESTE</c:v>
                </c:pt>
              </c:strCache>
            </c:strRef>
          </c:cat>
          <c:val>
            <c:numRef>
              <c:f>Despesa!$H$3:$H$17</c:f>
              <c:numCache>
                <c:formatCode>#,##0.00</c:formatCode>
                <c:ptCount val="15"/>
                <c:pt idx="0">
                  <c:v>2305926.29</c:v>
                </c:pt>
                <c:pt idx="1">
                  <c:v>586973.99</c:v>
                </c:pt>
                <c:pt idx="2">
                  <c:v>525674.81999999995</c:v>
                </c:pt>
                <c:pt idx="3">
                  <c:v>9804</c:v>
                </c:pt>
                <c:pt idx="4">
                  <c:v>242048.69</c:v>
                </c:pt>
                <c:pt idx="5">
                  <c:v>8585527.9000000004</c:v>
                </c:pt>
                <c:pt idx="6">
                  <c:v>2002261.34</c:v>
                </c:pt>
                <c:pt idx="7">
                  <c:v>6729069.21</c:v>
                </c:pt>
                <c:pt idx="8">
                  <c:v>6167285.5899999999</c:v>
                </c:pt>
                <c:pt idx="9">
                  <c:v>73755267.780000001</c:v>
                </c:pt>
                <c:pt idx="10">
                  <c:v>38073740.579999998</c:v>
                </c:pt>
                <c:pt idx="11">
                  <c:v>188784.88</c:v>
                </c:pt>
                <c:pt idx="12">
                  <c:v>73916.13</c:v>
                </c:pt>
                <c:pt idx="13">
                  <c:v>95290.29</c:v>
                </c:pt>
                <c:pt idx="14">
                  <c:v>72993.42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856016"/>
        <c:axId val="365860328"/>
        <c:axId val="0"/>
      </c:bar3DChart>
      <c:catAx>
        <c:axId val="365856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3658603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5860328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365856016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9"/>
      <c:hPercent val="177"/>
      <c:rotY val="16"/>
      <c:depthPercent val="100"/>
      <c:rAngAx val="1"/>
    </c:view3D>
    <c:floor>
      <c:thickness val="0"/>
      <c:spPr>
        <a:solidFill>
          <a:srgbClr val="CCFFCC"/>
        </a:solidFill>
        <a:ln w="3175">
          <a:solidFill>
            <a:srgbClr val="CCFFCC"/>
          </a:solidFill>
          <a:prstDash val="solid"/>
        </a:ln>
      </c:spPr>
    </c:floor>
    <c:sideWall>
      <c:thickness val="0"/>
      <c:spPr>
        <a:solidFill>
          <a:srgbClr val="CCFFCC"/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5611616924166883E-2"/>
          <c:y val="0"/>
          <c:w val="0.91399680545513173"/>
          <c:h val="0.9998304231943425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8080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69FF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80008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FF00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339933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456499368922791E-2"/>
                  <c:y val="-3.5414190040700178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Despesa!$G$18:$G$29</c:f>
              <c:strCache>
                <c:ptCount val="12"/>
                <c:pt idx="0">
                  <c:v>SMH</c:v>
                </c:pt>
                <c:pt idx="1">
                  <c:v>SMPA</c:v>
                </c:pt>
                <c:pt idx="2">
                  <c:v>FMAS</c:v>
                </c:pt>
                <c:pt idx="3">
                  <c:v>SMS</c:v>
                </c:pt>
                <c:pt idx="4">
                  <c:v>SMEL</c:v>
                </c:pt>
                <c:pt idx="5">
                  <c:v>TURISMO</c:v>
                </c:pt>
                <c:pt idx="6">
                  <c:v>SEMA</c:v>
                </c:pt>
                <c:pt idx="7">
                  <c:v>FUMIP</c:v>
                </c:pt>
                <c:pt idx="8">
                  <c:v>EGM</c:v>
                </c:pt>
                <c:pt idx="9">
                  <c:v>SMOP</c:v>
                </c:pt>
                <c:pt idx="10">
                  <c:v>SMT</c:v>
                </c:pt>
                <c:pt idx="11">
                  <c:v>SMU</c:v>
                </c:pt>
              </c:strCache>
            </c:strRef>
          </c:cat>
          <c:val>
            <c:numRef>
              <c:f>Despesa!$H$18:$H$29</c:f>
              <c:numCache>
                <c:formatCode>#,##0.00</c:formatCode>
                <c:ptCount val="12"/>
                <c:pt idx="0">
                  <c:v>497615.79</c:v>
                </c:pt>
                <c:pt idx="1">
                  <c:v>987647.9</c:v>
                </c:pt>
                <c:pt idx="2">
                  <c:v>4865341.42</c:v>
                </c:pt>
                <c:pt idx="3">
                  <c:v>74166630.5</c:v>
                </c:pt>
                <c:pt idx="4">
                  <c:v>7310704.9500000002</c:v>
                </c:pt>
                <c:pt idx="5">
                  <c:v>575619.56000000006</c:v>
                </c:pt>
                <c:pt idx="6">
                  <c:v>912576.79</c:v>
                </c:pt>
                <c:pt idx="7">
                  <c:v>4889796.87</c:v>
                </c:pt>
                <c:pt idx="8">
                  <c:v>10442381.84</c:v>
                </c:pt>
                <c:pt idx="9">
                  <c:v>15492601.5</c:v>
                </c:pt>
                <c:pt idx="10">
                  <c:v>935571.31</c:v>
                </c:pt>
                <c:pt idx="11">
                  <c:v>1374092.93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856800"/>
        <c:axId val="365859544"/>
        <c:axId val="0"/>
      </c:bar3DChart>
      <c:catAx>
        <c:axId val="365856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CCFFCC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3658595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585954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365856800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GRÁFICO EVOLUTIVO DAS DESPESAS - 2019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857183019988205E-2"/>
          <c:y val="0.10082227939006162"/>
          <c:w val="0.83387769574366755"/>
          <c:h val="0.77393577457939433"/>
        </c:manualLayout>
      </c:layout>
      <c:lineChart>
        <c:grouping val="standard"/>
        <c:varyColors val="0"/>
        <c:ser>
          <c:idx val="0"/>
          <c:order val="0"/>
          <c:tx>
            <c:strRef>
              <c:f>graficos!$A$41</c:f>
              <c:strCache>
                <c:ptCount val="1"/>
                <c:pt idx="0">
                  <c:v>2018.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987210231814528E-2"/>
                  <c:y val="2.71831435400543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987210231814548E-2"/>
                  <c:y val="1.63098861240326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58140154543033E-2"/>
                  <c:y val="8.154943062016308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5923261390887284E-3"/>
                  <c:y val="1.90282004780380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632560618172128E-3"/>
                  <c:y val="2.44648291860489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2632560618172128E-3"/>
                  <c:y val="2.71831435400543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3290700772714384E-3"/>
                  <c:y val="2.99014578940597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723954169997336E-2"/>
                  <c:y val="1.63098861240326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5265121236343475E-3"/>
                  <c:y val="2.4464829186048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5265121236342695E-3"/>
                  <c:y val="2.44648291860488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9.5923261390887284E-3"/>
                  <c:y val="3.533808660207064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graficos!$B$40:$M$40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graficos!$B$41:$M$41</c:f>
              <c:numCache>
                <c:formatCode>_(* #,##0.00_);_(* \(#,##0.00\);_(* "-"??_);_(@_)</c:formatCode>
                <c:ptCount val="12"/>
                <c:pt idx="0">
                  <c:v>79901382.280000001</c:v>
                </c:pt>
                <c:pt idx="1">
                  <c:v>101859467.36</c:v>
                </c:pt>
                <c:pt idx="2">
                  <c:v>121811785.12</c:v>
                </c:pt>
                <c:pt idx="3">
                  <c:v>144489119.66</c:v>
                </c:pt>
                <c:pt idx="4">
                  <c:v>173489119.66</c:v>
                </c:pt>
                <c:pt idx="5">
                  <c:v>188769367.84</c:v>
                </c:pt>
                <c:pt idx="6">
                  <c:v>207133360.28</c:v>
                </c:pt>
                <c:pt idx="7">
                  <c:v>224474869.43000001</c:v>
                </c:pt>
                <c:pt idx="8">
                  <c:v>239015157.16</c:v>
                </c:pt>
                <c:pt idx="9">
                  <c:v>250067007.25</c:v>
                </c:pt>
                <c:pt idx="10">
                  <c:v>264577387.96000001</c:v>
                </c:pt>
                <c:pt idx="11">
                  <c:v>281667274.48000002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graficos!$A$42</c:f>
              <c:strCache>
                <c:ptCount val="1"/>
                <c:pt idx="0">
                  <c:v>2019.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500932587263533E-2"/>
                  <c:y val="-6.25212301421251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83000266453504E-2"/>
                  <c:y val="-5.164797272610328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029617561577213E-2"/>
                  <c:y val="-4.84159746139317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948840927258235E-2"/>
                  <c:y val="-3.261977224806523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6849643627226493E-2"/>
                  <c:y val="-4.850155538273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2538974999756464E-2"/>
                  <c:y val="-3.0864626152649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6762303431081197E-2"/>
                  <c:y val="-3.086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809729607806838"/>
                  <c:y val="-6.6138484612820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graficos!$B$40:$M$40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graficos!$B$42:$M$42</c:f>
              <c:numCache>
                <c:formatCode>_(* #,##0.00_);_(* \(#,##0.00\);_(* "-"??_);_(@_)</c:formatCode>
                <c:ptCount val="12"/>
                <c:pt idx="0">
                  <c:v>103024525.59</c:v>
                </c:pt>
                <c:pt idx="1">
                  <c:v>119908682.72</c:v>
                </c:pt>
                <c:pt idx="2">
                  <c:v>143985374.09</c:v>
                </c:pt>
                <c:pt idx="3">
                  <c:v>170866588.28999999</c:v>
                </c:pt>
                <c:pt idx="4">
                  <c:v>187715725.09999999</c:v>
                </c:pt>
                <c:pt idx="5">
                  <c:v>209340508.63</c:v>
                </c:pt>
                <c:pt idx="6">
                  <c:v>228727070.13999999</c:v>
                </c:pt>
                <c:pt idx="7">
                  <c:v>261865146.27000001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5486312"/>
        <c:axId val="365486704"/>
      </c:lineChart>
      <c:catAx>
        <c:axId val="36548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5486704"/>
        <c:crosses val="autoZero"/>
        <c:auto val="1"/>
        <c:lblAlgn val="ctr"/>
        <c:lblOffset val="100"/>
        <c:noMultiLvlLbl val="0"/>
      </c:catAx>
      <c:valAx>
        <c:axId val="36548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5486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91735993558574103"/>
          <c:y val="0.37784541698071855"/>
          <c:w val="7.6550992878878232E-2"/>
          <c:h val="0.1382944443553517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637494579455329E-2"/>
          <c:y val="0.20641305646376112"/>
          <c:w val="0.9763625054205447"/>
          <c:h val="0.63510762979634372"/>
        </c:manualLayout>
      </c:layout>
      <c:pie3DChart>
        <c:varyColors val="1"/>
        <c:ser>
          <c:idx val="0"/>
          <c:order val="0"/>
          <c:spPr>
            <a:solidFill>
              <a:srgbClr val="99FF33"/>
            </a:solidFill>
            <a:ln w="3175">
              <a:solidFill>
                <a:srgbClr val="000000"/>
              </a:solidFill>
              <a:prstDash val="solid"/>
            </a:ln>
          </c:spPr>
          <c:explosion val="20"/>
          <c:dPt>
            <c:idx val="0"/>
            <c:bubble3D val="0"/>
            <c:explosion val="24"/>
          </c:dPt>
          <c:dPt>
            <c:idx val="1"/>
            <c:bubble3D val="0"/>
            <c:explosion val="32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9781711082281181E-2"/>
                  <c:y val="0.13152054207627462"/>
                </c:manualLayout>
              </c:layout>
              <c:numFmt formatCode="#,##0.00;[Red]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5004095004094"/>
                      <c:h val="8.888888888888889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835937807985493E-2"/>
                  <c:y val="-0.10500496404329909"/>
                </c:manualLayout>
              </c:layout>
              <c:numFmt formatCode="#,##0.00;[Red]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58804258804259"/>
                      <c:h val="0.10842490842490843"/>
                    </c:manualLayout>
                  </c15:layout>
                </c:ext>
              </c:extLst>
            </c:dLbl>
            <c:numFmt formatCode="#,##0.00;[Red]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Despesa!$D$23:$D$24</c:f>
              <c:strCache>
                <c:ptCount val="2"/>
                <c:pt idx="0">
                  <c:v>Receita</c:v>
                </c:pt>
                <c:pt idx="1">
                  <c:v>Despesa</c:v>
                </c:pt>
              </c:strCache>
            </c:strRef>
          </c:cat>
          <c:val>
            <c:numRef>
              <c:f>Despesa!$E$23:$E$24</c:f>
              <c:numCache>
                <c:formatCode>#,##0.00;[Red]#,##0.00</c:formatCode>
                <c:ptCount val="2"/>
                <c:pt idx="0">
                  <c:v>309894210.12</c:v>
                </c:pt>
                <c:pt idx="1">
                  <c:v>165288564.59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57"/>
      <c:rotY val="10"/>
      <c:depthPercent val="100"/>
      <c:rAngAx val="1"/>
    </c:view3D>
    <c:floor>
      <c:thickness val="0"/>
      <c:spPr>
        <a:solidFill>
          <a:schemeClr val="accent6">
            <a:lumMod val="75000"/>
          </a:schemeClr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534871029814970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8080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CC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66FF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00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6738996213535213E-3"/>
                  <c:y val="-2.9069213721226454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4188034188034233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9166038685494051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7193633244164685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520065520065524E-3"/>
                  <c:y val="-1.7094017094017096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011873249827217E-16"/>
                  <c:y val="-2.1978021978022066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Despesa!$A$23:$A$28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Despesa!$B$23:$B$28</c:f>
              <c:numCache>
                <c:formatCode>#,##0.00</c:formatCode>
                <c:ptCount val="6"/>
                <c:pt idx="0">
                  <c:v>75224428.439999998</c:v>
                </c:pt>
                <c:pt idx="1">
                  <c:v>85252606.659999996</c:v>
                </c:pt>
                <c:pt idx="2">
                  <c:v>87439673.5</c:v>
                </c:pt>
                <c:pt idx="3">
                  <c:v>89448173.870000005</c:v>
                </c:pt>
                <c:pt idx="4">
                  <c:v>94975597.920000002</c:v>
                </c:pt>
                <c:pt idx="5">
                  <c:v>73755267.780000001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857976"/>
        <c:axId val="365863464"/>
        <c:axId val="0"/>
      </c:bar3DChart>
      <c:catAx>
        <c:axId val="365857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CCFFCC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3658634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58634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65857976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hPercent val="56"/>
      <c:rotY val="8"/>
      <c:depthPercent val="100"/>
      <c:rAngAx val="1"/>
    </c:view3D>
    <c:floor>
      <c:thickness val="0"/>
      <c:spPr>
        <a:solidFill>
          <a:schemeClr val="accent6">
            <a:lumMod val="75000"/>
          </a:schemeClr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265928558028707E-4"/>
          <c:y val="2.6056572723573701E-3"/>
          <c:w val="0.99897267789917699"/>
          <c:h val="0.9400705839824393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8080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6FF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6.2256060801987395E-2"/>
                  <c:y val="-4.6680659847970221E-2"/>
                </c:manualLayout>
              </c:layout>
              <c:numFmt formatCode="* #,##0.00\ ;* \(#,##0.00\);* \-#\ ;@\ 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69193404740082E-2"/>
                  <c:y val="-8.1721283384594182E-2"/>
                </c:manualLayout>
              </c:layout>
              <c:numFmt formatCode="* #,##0.00\ ;* \(#,##0.00\);* \-#\ ;@\ 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* #,##0.00\ ;* \(#,##0.00\);* \-#\ ;@\ 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Despesa!$D$4:$D$5</c:f>
              <c:strCache>
                <c:ptCount val="2"/>
                <c:pt idx="0">
                  <c:v>Receita</c:v>
                </c:pt>
                <c:pt idx="1">
                  <c:v>Despesa</c:v>
                </c:pt>
              </c:strCache>
            </c:strRef>
          </c:cat>
          <c:val>
            <c:numRef>
              <c:f>Despesa!$E$4:$E$5</c:f>
              <c:numCache>
                <c:formatCode>_(* #,##0.00_);_(* \(#,##0.00\);_(* \-??_);_(@_)</c:formatCode>
                <c:ptCount val="2"/>
                <c:pt idx="0">
                  <c:v>148441116.31999999</c:v>
                </c:pt>
                <c:pt idx="1">
                  <c:v>56423079.460000001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857192"/>
        <c:axId val="365859936"/>
        <c:axId val="0"/>
      </c:bar3DChart>
      <c:catAx>
        <c:axId val="365857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CCFFCC"/>
            </a:solidFill>
            <a:prstDash val="solid"/>
          </a:ln>
        </c:spPr>
        <c:txPr>
          <a:bodyPr rot="0" vert="horz"/>
          <a:lstStyle/>
          <a:p>
            <a:pPr>
              <a:defRPr sz="14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3658599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5859936"/>
        <c:scaling>
          <c:orientation val="minMax"/>
        </c:scaling>
        <c:delete val="1"/>
        <c:axPos val="l"/>
        <c:numFmt formatCode="_(* #,##0.00_);_(* \(#,##0.00\);_(* \-??_);_(@_)" sourceLinked="1"/>
        <c:majorTickMark val="out"/>
        <c:minorTickMark val="none"/>
        <c:tickLblPos val="nextTo"/>
        <c:crossAx val="365857192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57"/>
      <c:rotY val="10"/>
      <c:depthPercent val="100"/>
      <c:rAngAx val="1"/>
    </c:view3D>
    <c:floor>
      <c:thickness val="0"/>
      <c:spPr>
        <a:solidFill>
          <a:srgbClr val="C84E28"/>
        </a:solidFill>
        <a:ln w="3175">
          <a:solidFill>
            <a:srgbClr val="CCFFCC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2827248167911754E-2"/>
          <c:y val="0.20330345306123271"/>
          <c:w val="0.91034862540517691"/>
          <c:h val="0.714309429674601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8080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66FFFF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8324637385166147E-17"/>
                  <c:y val="-2.6862026862026864E-2"/>
                </c:manualLayout>
              </c:layout>
              <c:numFmt formatCode="#,##0.00;[Red]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349942062572421E-3"/>
                  <c:y val="-2.6862026862026864E-2"/>
                </c:manualLayout>
              </c:layout>
              <c:numFmt formatCode="#,##0.00;[Red]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197802197802198E-2"/>
                </c:manualLayout>
              </c:layout>
              <c:numFmt formatCode="#,##0.00;[Red]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449980687523574E-3"/>
                  <c:y val="-2.197802197802198E-2"/>
                </c:manualLayout>
              </c:layout>
              <c:numFmt formatCode="#,##0.00;[Red]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197802197802198E-2"/>
                </c:manualLayout>
              </c:layout>
              <c:numFmt formatCode="#,##0.00;[Red]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49942062572421E-3"/>
                  <c:y val="-3.4188034188034191E-2"/>
                </c:manualLayout>
              </c:layout>
              <c:numFmt formatCode="#,##0.00;[Red]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;[Red]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Despesa!$D$12:$D$17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Despesa!$E$12:$E$17</c:f>
              <c:numCache>
                <c:formatCode>#,##0.00</c:formatCode>
                <c:ptCount val="6"/>
                <c:pt idx="0" formatCode="#,##0.00;[Red]#,##0.00">
                  <c:v>62297170.960000001</c:v>
                </c:pt>
                <c:pt idx="1">
                  <c:v>70427534.689999998</c:v>
                </c:pt>
                <c:pt idx="2">
                  <c:v>68118485.549999997</c:v>
                </c:pt>
                <c:pt idx="3">
                  <c:v>73561383.780000001</c:v>
                </c:pt>
                <c:pt idx="4">
                  <c:v>83842297.709999993</c:v>
                </c:pt>
                <c:pt idx="5">
                  <c:v>74166630.5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861504"/>
        <c:axId val="365861896"/>
        <c:axId val="0"/>
      </c:bar3DChart>
      <c:catAx>
        <c:axId val="36586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CCFFCC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3658618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5861896"/>
        <c:scaling>
          <c:orientation val="minMax"/>
        </c:scaling>
        <c:delete val="1"/>
        <c:axPos val="l"/>
        <c:numFmt formatCode="#,##0.00;[Red]#,##0.00" sourceLinked="1"/>
        <c:majorTickMark val="out"/>
        <c:minorTickMark val="none"/>
        <c:tickLblPos val="nextTo"/>
        <c:crossAx val="365861504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0.2785</cdr:x>
      <cdr:y>0.0826</cdr:y>
    </cdr:from>
    <cdr:to>
      <cdr:x>0.53656</cdr:x>
      <cdr:y>0.17241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486744" y="481230"/>
          <a:ext cx="2304215" cy="5232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800" b="1" dirty="0" smtClean="0">
              <a:solidFill>
                <a:srgbClr val="FF0000"/>
              </a:solidFill>
            </a:rPr>
            <a:t>53,34%</a:t>
          </a:r>
          <a:endParaRPr lang="pt-BR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0.01344</cdr:x>
      <cdr:y>0.81184</cdr:y>
    </cdr:from>
    <cdr:to>
      <cdr:x>0.20462</cdr:x>
      <cdr:y>0.89808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120012" y="4729702"/>
          <a:ext cx="1707019" cy="5024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Ano anterior – 2018</a:t>
          </a:r>
        </a:p>
        <a:p xmlns:a="http://schemas.openxmlformats.org/drawingml/2006/main">
          <a:pPr algn="ctr"/>
          <a:r>
            <a: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49,59%</a:t>
          </a:r>
          <a:endParaRPr lang="pt-B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0.85246</cdr:x>
      <cdr:y>0.95966</cdr:y>
    </cdr:from>
    <cdr:to>
      <cdr:x>0.91803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488832" y="5521790"/>
          <a:ext cx="576064" cy="232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Ago</a:t>
          </a:r>
          <a:endParaRPr lang="pt-BR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0.53279</cdr:x>
      <cdr:y>0.21732</cdr:y>
    </cdr:from>
    <cdr:to>
      <cdr:x>0.69672</cdr:x>
      <cdr:y>0.36881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4680520" y="1239631"/>
          <a:ext cx="1440160" cy="86409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CCC"/>
        </a:solidFill>
        <a:ln xmlns:a="http://schemas.openxmlformats.org/drawingml/2006/main"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38,01 %</a:t>
          </a:r>
          <a:endParaRPr lang="pt-BR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E74234D4-2AD2-4BE6-AF80-77A71CD56932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9A8D40A7-2DCC-4370-80D6-D2DB506AE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22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D14F3C-354C-49C4-B969-0332A2B5A71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61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362" indent="-2862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172" indent="-22903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240" indent="-22903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1309" indent="-22903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378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7446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5515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3584" indent="-2290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6A031A-E8B7-4CB9-A051-8E9C2C045823}" type="slidenum">
              <a:rPr lang="pt-BR" smtClean="0"/>
              <a:pPr eaLnBrk="1" hangingPunct="1"/>
              <a:t>3</a:t>
            </a:fld>
            <a:endParaRPr lang="pt-B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/>
              <a:t>Ppa</a:t>
            </a:r>
          </a:p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140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14F3C-354C-49C4-B969-0332A2B5A718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142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7AE26-DE28-4C30-8597-260B94E422A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03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9B5C0-0E59-4D03-A9CD-88B426DE577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908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970F8-C081-4459-9A2D-2E123F9084E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311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EA7F2-D65A-4619-AEC5-86F60F37CF9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57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D7B6E-C8F1-48FB-85C0-503867F8501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95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6FC0-8F5B-4B4D-B32F-90DFC5360F5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77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47AE2-1EAC-438C-9AE2-553DE0BB7FD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7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A401-06B2-4AAF-8C5D-79114B42E5B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71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B5828-8FE3-423C-AA16-82B6AA8DF35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436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3CAA4-BF88-41EF-BBFB-94D441BAF50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754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BD7D-CE3D-424F-8E88-74E2F732897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097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E8850E-7EB1-4CEF-A803-DD428834C6F7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64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ubatuba.sp.gov.br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rasã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12879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5208"/>
            <a:ext cx="8640960" cy="647616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2492896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/>
              <a:t>Despesas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07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3367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3528" y="1988840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Despesas Orçamentárias – Janeiro à </a:t>
            </a:r>
            <a:r>
              <a:rPr lang="pt-BR" sz="2400" b="1" dirty="0" err="1" smtClean="0"/>
              <a:t>Ago</a:t>
            </a:r>
            <a:r>
              <a:rPr lang="pt-BR" sz="2400" b="1" dirty="0" smtClean="0"/>
              <a:t>/2019</a:t>
            </a:r>
          </a:p>
          <a:p>
            <a:endParaRPr lang="pt-BR" dirty="0" smtClean="0"/>
          </a:p>
          <a:p>
            <a:endParaRPr lang="pt-BR" dirty="0" smtClean="0"/>
          </a:p>
          <a:p>
            <a:pPr>
              <a:buFontTx/>
              <a:buChar char="-"/>
            </a:pPr>
            <a:r>
              <a:rPr lang="pt-BR" sz="2000" dirty="0" smtClean="0"/>
              <a:t> Previsto no Orçamento..................R$   343.551.439,00     100,00 %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Empenhos até Quadrimestre..........R$  261.865.146,27       76,22 %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Liquidados até Quadrimestre..........R$    197.683.480,28     57,54 %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Pagos até Quadrimestre..................R$   160.392.710,27     46,69 %</a:t>
            </a:r>
            <a:endParaRPr lang="pt-B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07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07"/>
            <a:ext cx="8568952" cy="6332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07"/>
            <a:ext cx="2162053" cy="93154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3528" y="1218813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u="sng" dirty="0"/>
              <a:t>Restos a Pagar</a:t>
            </a:r>
          </a:p>
          <a:p>
            <a:pPr algn="ctr"/>
            <a:endParaRPr lang="pt-BR" sz="1000" b="1" dirty="0"/>
          </a:p>
          <a:p>
            <a:pPr algn="ctr"/>
            <a:endParaRPr lang="pt-BR" sz="1000" b="1" dirty="0"/>
          </a:p>
          <a:p>
            <a:pPr algn="ctr"/>
            <a:endParaRPr lang="pt-BR" sz="1000" b="1" dirty="0"/>
          </a:p>
          <a:p>
            <a:pPr algn="ctr"/>
            <a:r>
              <a:rPr lang="pt-BR" sz="1000" b="1" dirty="0"/>
              <a:t>“Despesas não pagas até 31/12/2018”</a:t>
            </a:r>
            <a:endParaRPr lang="pt-BR" sz="2800" b="1" dirty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i="1" dirty="0"/>
              <a:t>Lançado...........................................R$ 27.126.513,36</a:t>
            </a:r>
          </a:p>
          <a:p>
            <a:pPr algn="ctr"/>
            <a:endParaRPr lang="pt-BR" i="1" dirty="0"/>
          </a:p>
          <a:p>
            <a:pPr algn="ctr"/>
            <a:r>
              <a:rPr lang="pt-BR" i="1" dirty="0"/>
              <a:t>Pagos..............................................R$ </a:t>
            </a:r>
            <a:r>
              <a:rPr lang="pt-BR" i="1" dirty="0" smtClean="0"/>
              <a:t>23.170.374,37</a:t>
            </a:r>
            <a:endParaRPr lang="pt-BR" i="1" dirty="0"/>
          </a:p>
          <a:p>
            <a:pPr algn="ctr"/>
            <a:endParaRPr lang="pt-BR" i="1" dirty="0"/>
          </a:p>
          <a:p>
            <a:pPr algn="ctr"/>
            <a:r>
              <a:rPr lang="pt-BR" i="1" dirty="0"/>
              <a:t>Cancelados.....................................R$  </a:t>
            </a:r>
            <a:r>
              <a:rPr lang="pt-BR" i="1" dirty="0" smtClean="0"/>
              <a:t>1.529.752,78</a:t>
            </a:r>
            <a:endParaRPr lang="pt-BR" i="1" dirty="0"/>
          </a:p>
          <a:p>
            <a:pPr algn="ctr"/>
            <a:endParaRPr lang="pt-BR" i="1" dirty="0"/>
          </a:p>
          <a:p>
            <a:pPr algn="ctr"/>
            <a:r>
              <a:rPr lang="pt-BR" i="1" dirty="0"/>
              <a:t>Saldo à pagar..................................R$  </a:t>
            </a:r>
            <a:r>
              <a:rPr lang="pt-BR" i="1" dirty="0" smtClean="0"/>
              <a:t>2.426.386,21</a:t>
            </a:r>
            <a:endParaRPr lang="pt-BR" i="1" dirty="0"/>
          </a:p>
          <a:p>
            <a:pPr algn="ctr"/>
            <a:endParaRPr lang="pt-BR" i="1" dirty="0"/>
          </a:p>
          <a:p>
            <a:pPr algn="ctr"/>
            <a:endParaRPr lang="pt-BR" i="1" dirty="0"/>
          </a:p>
          <a:p>
            <a:pPr algn="ctr"/>
            <a:r>
              <a:rPr lang="pt-BR" i="1" dirty="0"/>
              <a:t>Período de Janeiro a Agosto de 2019 </a:t>
            </a:r>
            <a:endParaRPr lang="pt-BR" i="1" dirty="0" smtClean="0"/>
          </a:p>
          <a:p>
            <a:endParaRPr lang="pt-BR" sz="1200" i="1" dirty="0"/>
          </a:p>
          <a:p>
            <a:endParaRPr lang="pt-BR" sz="1200" i="1" dirty="0" smtClean="0"/>
          </a:p>
          <a:p>
            <a:endParaRPr lang="pt-BR" sz="1200" i="1" dirty="0"/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9183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699792" y="177741"/>
            <a:ext cx="53285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Despesas Empenhadas por Unidade Administrativa até Agosto 2019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967371"/>
              </p:ext>
            </p:extLst>
          </p:nvPr>
        </p:nvGraphicFramePr>
        <p:xfrm>
          <a:off x="179512" y="980728"/>
          <a:ext cx="8784976" cy="5735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3717"/>
                <a:gridCol w="2856419"/>
                <a:gridCol w="2744840"/>
              </a:tblGrid>
              <a:tr h="215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DESPESA TOTAL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EMPENHADA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ORÇADA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66FF33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GABINETE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2.305.926,29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3.284.600,00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SMTI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586.973,99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1.138.100,00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COMUNICAÇÃO SOCIAL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525.674,82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888.500,00</a:t>
                      </a:r>
                      <a:endParaRPr lang="pt-B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FUNSOC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9.804,00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68.000,00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CONTROLADORIA 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242.048,69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888.000,00</a:t>
                      </a:r>
                      <a:endParaRPr lang="pt-B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SMSPDC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8.585.527,90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15.434.700,00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SMAJ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2.002.261,34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2.827.000,00</a:t>
                      </a:r>
                      <a:endParaRPr lang="pt-B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0348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6.729.069,21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8.500.000,00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SMFP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6.167.285,59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8.070.000,00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SME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73.755.267,78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98.476.185,48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SMISP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38.073.740,58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36.921.600,00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REG. SUL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188.784,88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293.600,00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REG. NORTE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73.916,13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147.010,00</a:t>
                      </a:r>
                      <a:endParaRPr lang="pt-B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REG. CENTRO SUL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95.290,29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200.800,00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20348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REG. OESTE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72.993,42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143.100,00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0348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SMH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497.615,79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792.200,00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20348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SMPA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987.647,90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6.697.902,00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0348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FMAS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4.865.341,42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7.426.116,00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20348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SMS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74.166.630,50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85.030.875,52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SMEL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7.310.704,95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7.025.150,00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TURISMO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575.619,56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948.900,00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SEMA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912.576,79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4.795.600,00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FUMIP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4.889.796,87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6.600.000,00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0348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EGM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10.442.381,84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12.805.000,00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19151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SMOP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15.492.601,50</a:t>
                      </a:r>
                      <a:endParaRPr lang="pt-B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29.869.500,00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03482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SMT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935.571,31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2.359.000,00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CCC"/>
                    </a:solidFill>
                  </a:tcPr>
                </a:tc>
              </a:tr>
              <a:tr h="24133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SMU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1.374.092,93</a:t>
                      </a:r>
                      <a:endParaRPr lang="pt-BR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1.920.000,00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034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261.865.146,27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343.551.439,00</a:t>
                      </a:r>
                      <a:endParaRPr lang="pt-BR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987824" y="28110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Evolutivo das Despesas 2019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504674"/>
              </p:ext>
            </p:extLst>
          </p:nvPr>
        </p:nvGraphicFramePr>
        <p:xfrm>
          <a:off x="179512" y="931546"/>
          <a:ext cx="8784976" cy="575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15816" y="234941"/>
            <a:ext cx="500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Evolutivo das Despesas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076202"/>
              </p:ext>
            </p:extLst>
          </p:nvPr>
        </p:nvGraphicFramePr>
        <p:xfrm>
          <a:off x="179512" y="931546"/>
          <a:ext cx="8784976" cy="573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5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216" cy="837688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189868"/>
              </p:ext>
            </p:extLst>
          </p:nvPr>
        </p:nvGraphicFramePr>
        <p:xfrm>
          <a:off x="107503" y="980728"/>
          <a:ext cx="8928993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556306"/>
              </p:ext>
            </p:extLst>
          </p:nvPr>
        </p:nvGraphicFramePr>
        <p:xfrm>
          <a:off x="107504" y="931546"/>
          <a:ext cx="8928992" cy="582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WordArt 2"/>
          <p:cNvSpPr>
            <a:spLocks noChangeArrowheads="1"/>
          </p:cNvSpPr>
          <p:nvPr/>
        </p:nvSpPr>
        <p:spPr bwMode="auto">
          <a:xfrm>
            <a:off x="3347864" y="524089"/>
            <a:ext cx="4930130" cy="81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pt-BR" sz="1000" b="1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pt-BR" sz="28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DESPESA </a:t>
            </a:r>
            <a:r>
              <a:rPr lang="pt-BR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PESSOAL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8640960" cy="63367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67744" y="306896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EDUCAÇÃO</a:t>
            </a:r>
            <a:endParaRPr lang="pt-BR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07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8640960" cy="633670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835696" y="362848"/>
            <a:ext cx="70567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Despesas Totais com </a:t>
            </a:r>
            <a:r>
              <a:rPr lang="pt-BR" sz="2800" b="1" dirty="0" smtClean="0"/>
              <a:t>Educação</a:t>
            </a:r>
            <a:endParaRPr lang="pt-BR" sz="2800" b="1" dirty="0"/>
          </a:p>
          <a:p>
            <a:pPr algn="ctr"/>
            <a:endParaRPr lang="pt-BR" b="1" dirty="0" smtClean="0"/>
          </a:p>
          <a:p>
            <a:pPr algn="ctr"/>
            <a:endParaRPr lang="pt-BR" b="1" dirty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pPr algn="ctr"/>
            <a:endParaRPr lang="pt-BR" b="1" dirty="0" smtClean="0"/>
          </a:p>
          <a:p>
            <a:r>
              <a:rPr lang="pt-BR" b="1" dirty="0" smtClean="0"/>
              <a:t>                           2° Quadrimestre </a:t>
            </a:r>
            <a:r>
              <a:rPr lang="pt-BR" b="1" dirty="0"/>
              <a:t>de </a:t>
            </a:r>
            <a:r>
              <a:rPr lang="pt-BR" b="1" dirty="0" smtClean="0"/>
              <a:t>2019</a:t>
            </a:r>
          </a:p>
          <a:p>
            <a:pPr algn="ctr"/>
            <a:endParaRPr lang="pt-BR" b="1" dirty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 </a:t>
            </a:r>
            <a:r>
              <a:rPr lang="pt-BR" b="1" dirty="0" smtClean="0"/>
              <a:t>TOTAL GERAL..........................R$   73.755.267,78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endParaRPr lang="pt-BR" b="1" dirty="0"/>
          </a:p>
        </p:txBody>
      </p:sp>
      <p:sp>
        <p:nvSpPr>
          <p:cNvPr id="6" name="Elipse 5"/>
          <p:cNvSpPr/>
          <p:nvPr/>
        </p:nvSpPr>
        <p:spPr>
          <a:xfrm>
            <a:off x="5364088" y="4653136"/>
            <a:ext cx="2448272" cy="1224136"/>
          </a:xfrm>
          <a:prstGeom prst="ellipse">
            <a:avLst/>
          </a:prstGeom>
          <a:solidFill>
            <a:srgbClr val="FFCCCC"/>
          </a:solidFill>
          <a:ln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28,16 %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Empenho Total</a:t>
            </a:r>
          </a:p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1547664" y="4988200"/>
            <a:ext cx="1440160" cy="720080"/>
          </a:xfrm>
          <a:prstGeom prst="ellipse">
            <a:avLst/>
          </a:prstGeom>
          <a:solidFill>
            <a:srgbClr val="FFCCCC"/>
          </a:solidFill>
          <a:ln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30,06 %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2018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07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9" y="260647"/>
            <a:ext cx="8500983" cy="6336705"/>
          </a:xfrm>
          <a:prstGeom prst="rect">
            <a:avLst/>
          </a:prstGeom>
        </p:spPr>
      </p:pic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331913" y="836613"/>
            <a:ext cx="6769100" cy="70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8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 eaLnBrk="1" hangingPunct="1">
              <a:spcBef>
                <a:spcPct val="50000"/>
              </a:spcBef>
            </a:pPr>
            <a:endParaRPr lang="pt-BR" sz="1000" b="1" dirty="0" smtClean="0"/>
          </a:p>
          <a:p>
            <a:pPr algn="ctr" eaLnBrk="1" hangingPunct="1">
              <a:spcBef>
                <a:spcPct val="50000"/>
              </a:spcBef>
            </a:pPr>
            <a:r>
              <a:rPr lang="pt-BR" sz="1000" b="1" dirty="0" smtClean="0"/>
              <a:t>Lei Complementar N.° 101/00 de 04/05/2.000, Parágrafo 4°, do artigo 9°.</a:t>
            </a:r>
          </a:p>
          <a:p>
            <a:pPr algn="ctr" eaLnBrk="1" hangingPunct="1"/>
            <a:endParaRPr lang="pt-BR" sz="1600" b="1" i="1" dirty="0" smtClean="0">
              <a:solidFill>
                <a:srgbClr val="FF3300"/>
              </a:solidFill>
            </a:endParaRPr>
          </a:p>
          <a:p>
            <a:pPr algn="ctr" eaLnBrk="1" hangingPunct="1"/>
            <a:r>
              <a:rPr lang="pt-BR" sz="2000" b="1" i="1" dirty="0" smtClean="0"/>
              <a:t>Prestação de Contas do 2° Quadrimestre</a:t>
            </a:r>
          </a:p>
          <a:p>
            <a:pPr algn="ctr" eaLnBrk="1" hangingPunct="1"/>
            <a:r>
              <a:rPr lang="pt-BR" sz="2000" b="1" i="1" dirty="0" smtClean="0"/>
              <a:t>Ano referência: 2019</a:t>
            </a:r>
          </a:p>
          <a:p>
            <a:pPr algn="ctr" eaLnBrk="1" hangingPunct="1"/>
            <a:endParaRPr lang="pt-BR" sz="4000" b="1" dirty="0" smtClean="0"/>
          </a:p>
          <a:p>
            <a:pPr algn="ctr" eaLnBrk="1" hangingPunct="1"/>
            <a:endParaRPr lang="pt-BR" sz="4000" b="1" dirty="0"/>
          </a:p>
          <a:p>
            <a:pPr algn="ctr" eaLnBrk="1" hangingPunct="1"/>
            <a:endParaRPr lang="pt-BR" sz="2400" dirty="0"/>
          </a:p>
          <a:p>
            <a:pPr algn="ctr" eaLnBrk="1" hangingPunct="1"/>
            <a:endParaRPr lang="pt-BR" sz="1000" b="1" i="1" dirty="0"/>
          </a:p>
          <a:p>
            <a:pPr algn="ctr" eaLnBrk="1" hangingPunct="1"/>
            <a:endParaRPr lang="pt-BR" sz="2400" b="1" i="1" dirty="0"/>
          </a:p>
          <a:p>
            <a:pPr algn="ctr" eaLnBrk="1" hangingPunct="1"/>
            <a:endParaRPr lang="pt-BR" sz="2400" dirty="0">
              <a:solidFill>
                <a:srgbClr val="FF3300"/>
              </a:solidFill>
            </a:endParaRPr>
          </a:p>
          <a:p>
            <a:pPr algn="ctr" eaLnBrk="1" hangingPunct="1"/>
            <a:endParaRPr lang="pt-BR" sz="2400" dirty="0"/>
          </a:p>
          <a:p>
            <a:pPr algn="ctr" eaLnBrk="1" hangingPunct="1"/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50" y="5157192"/>
            <a:ext cx="3008259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087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1727805"/>
            <a:ext cx="7344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 Educação – 2° Trimestre </a:t>
            </a:r>
            <a:r>
              <a:rPr lang="pt-BR" sz="1000" b="1" dirty="0" smtClean="0"/>
              <a:t>(Jan/</a:t>
            </a:r>
            <a:r>
              <a:rPr lang="pt-BR" sz="1000" b="1" dirty="0" err="1" smtClean="0"/>
              <a:t>Ago</a:t>
            </a:r>
            <a:r>
              <a:rPr lang="pt-BR" sz="1000" b="1" dirty="0" smtClean="0"/>
              <a:t>)</a:t>
            </a:r>
          </a:p>
          <a:p>
            <a:endParaRPr lang="pt-BR" sz="2000" dirty="0" smtClean="0"/>
          </a:p>
          <a:p>
            <a:r>
              <a:rPr lang="pt-BR" sz="2000" dirty="0" smtClean="0"/>
              <a:t>                                  Mínimo                        Aplicado</a:t>
            </a:r>
          </a:p>
          <a:p>
            <a:r>
              <a:rPr lang="pt-BR" sz="2000" dirty="0" smtClean="0"/>
              <a:t>Aplicação.................. 25,00 %                        25,85 %</a:t>
            </a:r>
          </a:p>
          <a:p>
            <a:endParaRPr lang="pt-BR" sz="2000" dirty="0" smtClean="0"/>
          </a:p>
          <a:p>
            <a:r>
              <a:rPr lang="pt-BR" sz="2000" dirty="0" err="1" smtClean="0"/>
              <a:t>Fundeb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Magistério.................. 60,00 %                       70,85 % </a:t>
            </a:r>
          </a:p>
          <a:p>
            <a:r>
              <a:rPr lang="pt-BR" sz="2000" dirty="0" smtClean="0"/>
              <a:t>Outras Despesas......  40,00 %                         6,01 %</a:t>
            </a:r>
            <a:endParaRPr lang="pt-BR" sz="2000" dirty="0"/>
          </a:p>
        </p:txBody>
      </p:sp>
      <p:sp>
        <p:nvSpPr>
          <p:cNvPr id="10" name="Elipse 9"/>
          <p:cNvSpPr/>
          <p:nvPr/>
        </p:nvSpPr>
        <p:spPr>
          <a:xfrm>
            <a:off x="2051720" y="5315555"/>
            <a:ext cx="1152128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2017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16,01%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07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194265"/>
              </p:ext>
            </p:extLst>
          </p:nvPr>
        </p:nvGraphicFramePr>
        <p:xfrm>
          <a:off x="179512" y="931546"/>
          <a:ext cx="8784976" cy="575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1"/>
          <p:cNvSpPr txBox="1"/>
          <p:nvPr/>
        </p:nvSpPr>
        <p:spPr>
          <a:xfrm>
            <a:off x="2339752" y="235572"/>
            <a:ext cx="6912743" cy="4604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/>
              <a:t>Gráfico Evolutivo das Despesas – Educação 2019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7444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8640960" cy="633670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51720" y="278092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SAÚDE</a:t>
            </a:r>
            <a:endParaRPr lang="pt-BR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07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947962"/>
            <a:ext cx="7056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Despesas Totais com Saúde</a:t>
            </a:r>
          </a:p>
          <a:p>
            <a:pPr algn="ctr"/>
            <a:r>
              <a:rPr lang="pt-BR" sz="2800" b="1" dirty="0"/>
              <a:t>2</a:t>
            </a:r>
            <a:r>
              <a:rPr lang="pt-BR" sz="2800" b="1" dirty="0" smtClean="0"/>
              <a:t>° Quadrimestre de 2019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Despesa Empenhada Total...........R$ 161.959.920,19</a:t>
            </a:r>
          </a:p>
          <a:p>
            <a:pPr>
              <a:buFontTx/>
              <a:buChar char="-"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Despesa Empenhada Saúde........R$  74.166.630,50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4572000" y="4437112"/>
            <a:ext cx="2952328" cy="1512168"/>
          </a:xfrm>
          <a:prstGeom prst="ellipse">
            <a:avLst/>
          </a:prstGeom>
          <a:solidFill>
            <a:srgbClr val="FFCCCC"/>
          </a:solidFill>
          <a:ln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45,79 %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Total de Empenhos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403648" y="4761148"/>
            <a:ext cx="1368152" cy="864096"/>
          </a:xfrm>
          <a:prstGeom prst="ellipse">
            <a:avLst/>
          </a:prstGeom>
          <a:solidFill>
            <a:srgbClr val="FFCCCC"/>
          </a:solidFill>
          <a:ln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46,26 %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2018</a:t>
            </a:r>
          </a:p>
          <a:p>
            <a:pPr algn="ctr"/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0"/>
            <a:ext cx="2162053" cy="931546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50579"/>
              </p:ext>
            </p:extLst>
          </p:nvPr>
        </p:nvGraphicFramePr>
        <p:xfrm>
          <a:off x="179512" y="965233"/>
          <a:ext cx="8784976" cy="570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3"/>
          <p:cNvSpPr txBox="1"/>
          <p:nvPr/>
        </p:nvSpPr>
        <p:spPr>
          <a:xfrm>
            <a:off x="8172400" y="639633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algn="ctr"/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37,86 %</a:t>
            </a: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1"/>
          <p:cNvSpPr txBox="1"/>
          <p:nvPr/>
        </p:nvSpPr>
        <p:spPr>
          <a:xfrm>
            <a:off x="3131840" y="287533"/>
            <a:ext cx="5544575" cy="6480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Despesas obrigatórias com Saúde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68422" y="250329"/>
            <a:ext cx="6876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Evolutivo despesas – Saúde Janeiro à </a:t>
            </a:r>
            <a:r>
              <a:rPr lang="pt-BR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2019</a:t>
            </a:r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7092280" y="6425108"/>
            <a:ext cx="576064" cy="2320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821847"/>
              </p:ext>
            </p:extLst>
          </p:nvPr>
        </p:nvGraphicFramePr>
        <p:xfrm>
          <a:off x="107504" y="931545"/>
          <a:ext cx="8937174" cy="580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0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76229"/>
              </p:ext>
            </p:extLst>
          </p:nvPr>
        </p:nvGraphicFramePr>
        <p:xfrm>
          <a:off x="179512" y="980726"/>
          <a:ext cx="8784975" cy="5688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99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3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4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7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91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effectLst/>
                          <a:latin typeface="+mn-lt"/>
                        </a:rPr>
                        <a:t>TRANSFERÊNCIAS</a:t>
                      </a:r>
                      <a:r>
                        <a:rPr lang="pt-BR" sz="1800" b="1" i="0" u="none" strike="noStrike" baseline="0" dirty="0" smtClean="0">
                          <a:effectLst/>
                          <a:latin typeface="+mn-lt"/>
                        </a:rPr>
                        <a:t>  PARA ADMINISTRAÇÕES INDIRETAS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37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Órgão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Receita 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Despesa 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Transferências Financeiras </a:t>
                      </a:r>
                    </a:p>
                    <a:p>
                      <a:pPr algn="ctr" fontAlgn="b"/>
                      <a:r>
                        <a:rPr lang="pt-BR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121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            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277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Instituto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                 </a:t>
                      </a:r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16.213.933,66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                   </a:t>
                      </a:r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20.780.349,15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1.522.115,61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277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>
                          <a:effectLst/>
                          <a:latin typeface="+mn-lt"/>
                        </a:rPr>
                        <a:t>Fundac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                         </a:t>
                      </a:r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214.673,86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                     </a:t>
                      </a:r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pt-BR" sz="200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algn="r" fontAlgn="b"/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1.898.389,80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1.803.611,00  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277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err="1">
                          <a:effectLst/>
                          <a:latin typeface="+mn-lt"/>
                        </a:rPr>
                        <a:t>Fundart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                         </a:t>
                      </a:r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82.754,23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                     </a:t>
                      </a:r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2.517.832,96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2.242.100,00</a:t>
                      </a:r>
                      <a:r>
                        <a:rPr lang="pt-BR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277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Câmara Municipal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                                       -   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n-lt"/>
                        </a:rPr>
                        <a:t>                      </a:t>
                      </a:r>
                      <a:r>
                        <a:rPr lang="pt-BR" sz="2000" u="none" strike="noStrike" dirty="0" smtClean="0">
                          <a:effectLst/>
                          <a:latin typeface="+mn-lt"/>
                        </a:rPr>
                        <a:t>9.079.953,15</a:t>
                      </a:r>
                      <a:endParaRPr lang="pt-BR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8.586.087,22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121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277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      16.511.361,75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           34.276.525,06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14.153.913,88</a:t>
                      </a:r>
                      <a:endParaRPr lang="pt-BR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ixaDeTexto 42"/>
          <p:cNvSpPr txBox="1"/>
          <p:nvPr/>
        </p:nvSpPr>
        <p:spPr>
          <a:xfrm>
            <a:off x="1768442" y="285293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Portal da Transparência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>
                <a:hlinkClick r:id="rId2"/>
              </a:rPr>
              <a:t>www.ubatuba.sp.gov.br</a:t>
            </a:r>
            <a:endParaRPr lang="pt-BR" sz="2400" b="1" dirty="0" smtClean="0"/>
          </a:p>
          <a:p>
            <a:pPr algn="ctr"/>
            <a:endParaRPr lang="pt-BR" sz="2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296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8856984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199"/>
            <a:ext cx="8496944" cy="6333154"/>
          </a:xfrm>
          <a:prstGeom prst="rect">
            <a:avLst/>
          </a:prstGeom>
        </p:spPr>
      </p:pic>
      <p:grpSp>
        <p:nvGrpSpPr>
          <p:cNvPr id="3" name="Diagram 4"/>
          <p:cNvGrpSpPr>
            <a:grpSpLocks noChangeAspect="1"/>
          </p:cNvGrpSpPr>
          <p:nvPr/>
        </p:nvGrpSpPr>
        <p:grpSpPr bwMode="auto">
          <a:xfrm>
            <a:off x="5003800" y="2781300"/>
            <a:ext cx="3600450" cy="3338513"/>
            <a:chOff x="1134" y="706"/>
            <a:chExt cx="3447" cy="2858"/>
          </a:xfrm>
        </p:grpSpPr>
      </p:grpSp>
      <p:sp>
        <p:nvSpPr>
          <p:cNvPr id="1037" name="Rectangle 45"/>
          <p:cNvSpPr>
            <a:spLocks noChangeArrowheads="1"/>
          </p:cNvSpPr>
          <p:nvPr/>
        </p:nvSpPr>
        <p:spPr bwMode="auto">
          <a:xfrm>
            <a:off x="7235825" y="2232025"/>
            <a:ext cx="1079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1100"/>
              <a:t/>
            </a:r>
            <a:br>
              <a:rPr lang="pt-BR" sz="1100"/>
            </a:br>
            <a:endParaRPr lang="pt-BR"/>
          </a:p>
          <a:p>
            <a:pPr eaLnBrk="0" hangingPunct="0"/>
            <a:endParaRPr lang="pt-BR" sz="1100"/>
          </a:p>
          <a:p>
            <a:pPr eaLnBrk="0" hangingPunct="0"/>
            <a:endParaRPr lang="pt-BR"/>
          </a:p>
        </p:txBody>
      </p:sp>
      <p:sp>
        <p:nvSpPr>
          <p:cNvPr id="1038" name="Rectangle 48"/>
          <p:cNvSpPr>
            <a:spLocks noChangeArrowheads="1"/>
          </p:cNvSpPr>
          <p:nvPr/>
        </p:nvSpPr>
        <p:spPr bwMode="auto">
          <a:xfrm>
            <a:off x="0" y="41830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71600" y="1556792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AUDIÊNCIA PÚBLICA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just"/>
            <a:r>
              <a:rPr lang="pt-BR" dirty="0" smtClean="0"/>
              <a:t>	</a:t>
            </a:r>
            <a:r>
              <a:rPr lang="pt-BR" i="1" dirty="0" smtClean="0"/>
              <a:t>A Prefeitura Municipal de Ubatuba apresenta a Audiência Pública, em atendimento a Lei Complementar n° 101/2000 – Lei de Responsabilidade Fiscal – Artigo 9° - § 4°, onde demonstrará o cumprimento das metas fiscais (receitas/despesas) do 2° Quadrimestre de 2019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400" b="1" dirty="0" smtClean="0"/>
              <a:t>25 de Setembro de 2019 – Câmara Municipal de Ubatuba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07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267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266700"/>
          </a:effec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75656" y="3645024"/>
            <a:ext cx="662585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dirty="0"/>
          </a:p>
          <a:p>
            <a:pPr algn="ctr" eaLnBrk="1" hangingPunct="1">
              <a:spcBef>
                <a:spcPct val="50000"/>
              </a:spcBef>
            </a:pPr>
            <a:endParaRPr lang="pt-BR" dirty="0"/>
          </a:p>
          <a:p>
            <a:pPr algn="ctr" eaLnBrk="1" hangingPunct="1">
              <a:spcBef>
                <a:spcPct val="50000"/>
              </a:spcBef>
            </a:pPr>
            <a:endParaRPr lang="pt-BR" sz="1400" dirty="0"/>
          </a:p>
          <a:p>
            <a:pPr eaLnBrk="1" hangingPunct="1">
              <a:spcBef>
                <a:spcPct val="50000"/>
              </a:spcBef>
            </a:pPr>
            <a:endParaRPr lang="pt-BR" sz="1200" dirty="0"/>
          </a:p>
          <a:p>
            <a:pPr eaLnBrk="1" hangingPunct="1">
              <a:spcBef>
                <a:spcPct val="50000"/>
              </a:spcBef>
            </a:pPr>
            <a:endParaRPr lang="pt-BR" sz="1200" dirty="0"/>
          </a:p>
          <a:p>
            <a:pPr eaLnBrk="1" hangingPunct="1">
              <a:spcBef>
                <a:spcPct val="50000"/>
              </a:spcBef>
            </a:pPr>
            <a:endParaRPr lang="pt-BR" sz="1200" dirty="0"/>
          </a:p>
          <a:p>
            <a:pPr eaLnBrk="1" hangingPunct="1">
              <a:spcBef>
                <a:spcPct val="50000"/>
              </a:spcBef>
            </a:pPr>
            <a:endParaRPr lang="pt-BR" sz="1200" dirty="0" smtClean="0"/>
          </a:p>
          <a:p>
            <a:pPr eaLnBrk="1" hangingPunct="1">
              <a:spcBef>
                <a:spcPts val="0"/>
              </a:spcBef>
            </a:pPr>
            <a:r>
              <a:rPr lang="pt-BR" sz="1200" dirty="0" smtClean="0"/>
              <a:t>                                                                                       </a:t>
            </a:r>
            <a:r>
              <a:rPr lang="pt-BR" sz="1000" i="1" dirty="0" smtClean="0"/>
              <a:t>Ubatuba, 25 </a:t>
            </a:r>
            <a:r>
              <a:rPr lang="pt-BR" sz="1000" i="1" dirty="0"/>
              <a:t>de </a:t>
            </a:r>
            <a:r>
              <a:rPr lang="pt-BR" sz="1000" i="1" dirty="0" smtClean="0"/>
              <a:t>Setembro </a:t>
            </a:r>
            <a:r>
              <a:rPr lang="pt-BR" sz="1000" i="1" dirty="0"/>
              <a:t>de </a:t>
            </a:r>
            <a:r>
              <a:rPr lang="pt-BR" sz="1000" i="1" dirty="0" smtClean="0"/>
              <a:t>2019  </a:t>
            </a:r>
          </a:p>
          <a:p>
            <a:pPr eaLnBrk="1" hangingPunct="1">
              <a:spcBef>
                <a:spcPts val="0"/>
              </a:spcBef>
            </a:pPr>
            <a:r>
              <a:rPr lang="pt-BR" sz="1000" i="1" dirty="0" smtClean="0"/>
              <a:t>Elaborado: Benedito Altair – CRC 01SP220140/O-8</a:t>
            </a:r>
            <a:endParaRPr lang="pt-BR" sz="1000" i="1" dirty="0"/>
          </a:p>
          <a:p>
            <a:pPr eaLnBrk="1" hangingPunct="1">
              <a:spcBef>
                <a:spcPct val="50000"/>
              </a:spcBef>
            </a:pPr>
            <a:r>
              <a:rPr lang="pt-BR" sz="1200" dirty="0"/>
              <a:t>                  </a:t>
            </a:r>
          </a:p>
          <a:p>
            <a:pPr algn="ctr" eaLnBrk="1" hangingPunct="1">
              <a:spcBef>
                <a:spcPct val="50000"/>
              </a:spcBef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4952866"/>
            <a:ext cx="33843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b="1" i="1" dirty="0" smtClean="0"/>
              <a:t>DÉLCIO JOSÉ SATO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1400" dirty="0" smtClean="0"/>
              <a:t>Prefeito Municipal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39392" y="4952866"/>
            <a:ext cx="33843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600" b="1" i="1" dirty="0" smtClean="0"/>
              <a:t>Ralph L. C. S. Soares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1200" dirty="0" smtClean="0"/>
              <a:t>Secretário Municipal de Fazenda</a:t>
            </a:r>
          </a:p>
          <a:p>
            <a:endParaRPr lang="pt-BR" dirty="0"/>
          </a:p>
        </p:txBody>
      </p:sp>
      <p:pic>
        <p:nvPicPr>
          <p:cNvPr id="10" name="Picture 6" descr="A imagem pode conter: tex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16810"/>
            <a:ext cx="4392488" cy="40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98" y="4005064"/>
            <a:ext cx="2162538" cy="87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7"/>
            <a:ext cx="8496944" cy="63367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19672" y="2276872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Detalhamento das </a:t>
            </a:r>
          </a:p>
          <a:p>
            <a:pPr algn="ctr"/>
            <a:r>
              <a:rPr lang="pt-BR" sz="5400" b="1" dirty="0" smtClean="0"/>
              <a:t>Receitas Orçamentárias</a:t>
            </a:r>
            <a:endParaRPr lang="pt-BR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207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87624" y="1484784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EVOLUÇÃO DAS RECEITAS MUNICIPAIS</a:t>
            </a:r>
          </a:p>
          <a:p>
            <a:endParaRPr lang="pt-BR" dirty="0" smtClean="0"/>
          </a:p>
          <a:p>
            <a:r>
              <a:rPr lang="pt-BR" dirty="0" smtClean="0"/>
              <a:t>2014 -   R$   221.477.318,31 </a:t>
            </a:r>
          </a:p>
          <a:p>
            <a:r>
              <a:rPr lang="pt-BR" dirty="0" smtClean="0"/>
              <a:t>2015 -   R$   250.234.104,74</a:t>
            </a:r>
          </a:p>
          <a:p>
            <a:r>
              <a:rPr lang="pt-BR" dirty="0" smtClean="0"/>
              <a:t>2016 -   R$   269.020.476,69 </a:t>
            </a:r>
          </a:p>
          <a:p>
            <a:r>
              <a:rPr lang="pt-BR" dirty="0" smtClean="0"/>
              <a:t>2017 -   R$   275.223.249,56</a:t>
            </a:r>
          </a:p>
          <a:p>
            <a:r>
              <a:rPr lang="pt-BR" dirty="0" smtClean="0"/>
              <a:t>2018 -   R$   297.223.249,49    </a:t>
            </a:r>
          </a:p>
          <a:p>
            <a:endParaRPr lang="pt-BR" dirty="0" smtClean="0"/>
          </a:p>
          <a:p>
            <a:r>
              <a:rPr lang="pt-BR" b="1" i="1" dirty="0" smtClean="0"/>
              <a:t>ORÇAMENTO PARA 2019........R$ 365.000.000,00 – Adm. Direta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23728" y="429309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u="sng" dirty="0" smtClean="0"/>
              <a:t>Comparativo 2° Quadrimestre (Jan/</a:t>
            </a:r>
            <a:r>
              <a:rPr lang="pt-BR" b="1" i="1" u="sng" dirty="0" err="1" smtClean="0"/>
              <a:t>Ago</a:t>
            </a:r>
            <a:r>
              <a:rPr lang="pt-BR" b="1" i="1" u="sng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2018.........................R$   217.958.799,53 </a:t>
            </a:r>
            <a:endParaRPr lang="pt-BR" dirty="0"/>
          </a:p>
          <a:p>
            <a:r>
              <a:rPr lang="pt-BR" dirty="0" smtClean="0"/>
              <a:t>2019..........................R$  221.497.749,33</a:t>
            </a:r>
          </a:p>
          <a:p>
            <a:endParaRPr lang="pt-BR" dirty="0" smtClean="0"/>
          </a:p>
          <a:p>
            <a:r>
              <a:rPr lang="pt-BR" dirty="0" smtClean="0"/>
              <a:t>Superávit período......</a:t>
            </a:r>
            <a:r>
              <a:rPr lang="pt-BR" b="1" u="sng" dirty="0" smtClean="0"/>
              <a:t>R$    </a:t>
            </a:r>
            <a:r>
              <a:rPr lang="pt-BR" u="sng" dirty="0" smtClean="0"/>
              <a:t>15.313.781,96</a:t>
            </a:r>
            <a:endParaRPr lang="pt-BR" dirty="0"/>
          </a:p>
        </p:txBody>
      </p:sp>
      <p:sp>
        <p:nvSpPr>
          <p:cNvPr id="7" name="Texto explicativo retangular 6"/>
          <p:cNvSpPr/>
          <p:nvPr/>
        </p:nvSpPr>
        <p:spPr>
          <a:xfrm>
            <a:off x="7056276" y="4984722"/>
            <a:ext cx="1080120" cy="648072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+ 1,62%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776356" y="5903673"/>
            <a:ext cx="97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60,68 %</a:t>
            </a:r>
          </a:p>
          <a:p>
            <a:pPr algn="ctr"/>
            <a:r>
              <a:rPr lang="pt-BR" sz="1000" dirty="0" smtClean="0"/>
              <a:t>Valor Orçado </a:t>
            </a:r>
            <a:endParaRPr lang="pt-BR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11760" y="53417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GRÁFICO COMPARATIVO DAS RECEITAS ATÉ 2º QUADRIMESTRE DE 2019 - LÍQUIDA</a:t>
            </a:r>
            <a:endParaRPr lang="pt-BR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053" cy="931546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067206"/>
              </p:ext>
            </p:extLst>
          </p:nvPr>
        </p:nvGraphicFramePr>
        <p:xfrm>
          <a:off x="179512" y="1268760"/>
          <a:ext cx="8712968" cy="541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7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72758"/>
              </p:ext>
            </p:extLst>
          </p:nvPr>
        </p:nvGraphicFramePr>
        <p:xfrm>
          <a:off x="251520" y="1208716"/>
          <a:ext cx="8640960" cy="5515725"/>
        </p:xfrm>
        <a:graphic>
          <a:graphicData uri="http://schemas.openxmlformats.org/drawingml/2006/table">
            <a:tbl>
              <a:tblPr/>
              <a:tblGrid>
                <a:gridCol w="541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38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13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42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13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RECEITAS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ORÇADO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2º </a:t>
                      </a:r>
                      <a:r>
                        <a:rPr lang="pt-BR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QUADRIMESTRE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3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RECEITA TRIBUTARIA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144.658.900,00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106.744.479,68</a:t>
                      </a:r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1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4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RECEITA PATRIMONIAL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1.620.504,08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1.537.103,52</a:t>
                      </a:r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3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3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RECEITAS DE CONTRIBUIÇÕES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8.000.000,00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6,11</a:t>
                      </a:r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6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82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TRANSFERENCIAS CORRENTES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174.903.805,92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116.578.001,97</a:t>
                      </a:r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32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3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OUTRAS RECEITAS CORRENTES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10.297.800,00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7.077.607,09</a:t>
                      </a:r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419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13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RECEITAS  DE CAPITAL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42.669.590,00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1.335.383,12</a:t>
                      </a:r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419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41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TOTAL BRUTO</a:t>
                      </a:r>
                      <a:endParaRPr lang="pt-BR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sng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382.150.600,00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sng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233.272.581,49</a:t>
                      </a:r>
                      <a:endParaRPr lang="pt-BR" sz="2000" b="1" i="0" u="sng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1325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13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DEDUÇÃO DA RECEITA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17.150.600,00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11.774.832,16</a:t>
                      </a:r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419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13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LÍQUIDO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365.000.000,00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221.497.749,33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1325">
                <a:tc gridSpan="2"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8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8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8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868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48457"/>
              </p:ext>
            </p:extLst>
          </p:nvPr>
        </p:nvGraphicFramePr>
        <p:xfrm>
          <a:off x="251520" y="1268762"/>
          <a:ext cx="8568953" cy="5328595"/>
        </p:xfrm>
        <a:graphic>
          <a:graphicData uri="http://schemas.openxmlformats.org/drawingml/2006/table">
            <a:tbl>
              <a:tblPr/>
              <a:tblGrid>
                <a:gridCol w="536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1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58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54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1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MAIORES RECEITAS CORRENTES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Orçada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2º 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Quadrimestre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4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IPTU – Imposto Predial</a:t>
                      </a:r>
                      <a:r>
                        <a:rPr lang="pt-BR" sz="18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e Territorial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69.700.000,00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56.225.285,85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ITBI – Transmissão de</a:t>
                      </a:r>
                      <a:r>
                        <a:rPr lang="pt-BR" sz="18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 Bens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12.500.000,00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8.718.998,47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ISS – Imposto Sobre Serviços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16.450.000,00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10.980.874,56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FPM – Fundo</a:t>
                      </a:r>
                      <a:r>
                        <a:rPr lang="pt-BR" sz="18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Participação Municipal - Federal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41.400.000,00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27.975.226,89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ICMS – Circulação</a:t>
                      </a:r>
                      <a:r>
                        <a:rPr lang="pt-BR" sz="18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de Mercadorias - Estadual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34.800.000,00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22.284.044,66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FUNDEB – Educação – 03 Esferas Governo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43.321.240,00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34.447.247,89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1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DIVIDA </a:t>
                      </a:r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ATIVA – Impostos Municipais</a:t>
                      </a:r>
                      <a:r>
                        <a:rPr lang="pt-BR" sz="18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atraso 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effectLst/>
                          <a:latin typeface="Times New Roman" panose="02020603050405020304" pitchFamily="18" charset="0"/>
                        </a:rPr>
                        <a:t>11.570.000,00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5.070.669,92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99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OUTRAS RECEITAS </a:t>
                      </a:r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CORRENTES - Demais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109.739.770,00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66.234.850,13</a:t>
                      </a:r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99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1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339.481.010,00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231.937.198,37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1" y="0"/>
            <a:ext cx="2162053" cy="93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208" cy="80666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051720" y="26064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Evolutivos das Receitas Líquidas - 2019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492992"/>
              </p:ext>
            </p:extLst>
          </p:nvPr>
        </p:nvGraphicFramePr>
        <p:xfrm>
          <a:off x="323527" y="1095374"/>
          <a:ext cx="8712969" cy="557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</TotalTime>
  <Words>735</Words>
  <Application>Microsoft Office PowerPoint</Application>
  <PresentationFormat>Apresentação na tela (4:3)</PresentationFormat>
  <Paragraphs>425</Paragraphs>
  <Slides>31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Altair</dc:creator>
  <cp:lastModifiedBy>Benedito Altair Santos</cp:lastModifiedBy>
  <cp:revision>397</cp:revision>
  <cp:lastPrinted>2019-09-20T15:41:36Z</cp:lastPrinted>
  <dcterms:created xsi:type="dcterms:W3CDTF">2011-04-21T21:48:00Z</dcterms:created>
  <dcterms:modified xsi:type="dcterms:W3CDTF">2019-09-20T15:51:14Z</dcterms:modified>
</cp:coreProperties>
</file>