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F2615-0F25-4CDB-95B1-6CAB1FDBE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486562"/>
            <a:ext cx="10805020" cy="914400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Algerian" panose="04020705040A02060702" pitchFamily="82" charset="0"/>
              </a:rPr>
              <a:t>Retorno 100% das aulas presenciais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60B65E-29BE-406F-A9D2-A1311D5B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862356"/>
            <a:ext cx="59626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C5FF22-6C0C-4181-8153-07F1B1D2C29C}"/>
              </a:ext>
            </a:extLst>
          </p:cNvPr>
          <p:cNvSpPr txBox="1"/>
          <p:nvPr/>
        </p:nvSpPr>
        <p:spPr>
          <a:xfrm>
            <a:off x="1677798" y="830510"/>
            <a:ext cx="100975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Resolução SEDUC, de 14-10-2021/DELIBERAÇÃO CEE 204/2021 </a:t>
            </a:r>
          </a:p>
          <a:p>
            <a:endParaRPr lang="pt-BR" b="1" u="sng" dirty="0"/>
          </a:p>
          <a:p>
            <a:pPr algn="just"/>
            <a:r>
              <a:rPr lang="pt-BR" dirty="0"/>
              <a:t>- Em São Paulo, 97% dos profissionais da educação da rede estadual de ensino já</a:t>
            </a:r>
          </a:p>
          <a:p>
            <a:pPr algn="just"/>
            <a:r>
              <a:rPr lang="pt-BR" dirty="0"/>
              <a:t>estão com o esquema vacinal completo e 90% dos adolescentes de 12 a 17 anos já</a:t>
            </a:r>
          </a:p>
          <a:p>
            <a:pPr algn="just"/>
            <a:r>
              <a:rPr lang="pt-BR" dirty="0"/>
              <a:t>receberam ao menos uma dose da vacina;</a:t>
            </a:r>
          </a:p>
          <a:p>
            <a:pPr algn="just"/>
            <a:r>
              <a:rPr lang="pt-BR" dirty="0"/>
              <a:t>- No estado, 80% do total da população está vacinada com a 1ª dose e 72% da</a:t>
            </a:r>
          </a:p>
          <a:p>
            <a:pPr algn="just"/>
            <a:r>
              <a:rPr lang="pt-BR" dirty="0"/>
              <a:t>população paulista com 12 anos ou mais foi totalmente imunizada (dados de 12 de</a:t>
            </a:r>
          </a:p>
          <a:p>
            <a:pPr algn="just"/>
            <a:r>
              <a:rPr lang="pt-BR" dirty="0"/>
              <a:t>outubro de 2021);</a:t>
            </a:r>
          </a:p>
          <a:p>
            <a:pPr algn="just"/>
            <a:r>
              <a:rPr lang="pt-BR" dirty="0"/>
              <a:t>- A 3ª dose de vacina já começou a ser aplicada para indivíduos com mais de 60</a:t>
            </a:r>
          </a:p>
          <a:p>
            <a:pPr algn="just"/>
            <a:r>
              <a:rPr lang="pt-BR" dirty="0"/>
              <a:t>anos;</a:t>
            </a:r>
          </a:p>
          <a:p>
            <a:pPr algn="just"/>
            <a:r>
              <a:rPr lang="pt-BR" dirty="0"/>
              <a:t>-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indicadores da pandemia, como testes positivos, internações e mortalidade</a:t>
            </a:r>
          </a:p>
          <a:p>
            <a:pPr algn="just"/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seguem em tendência acelerada de queda em São Paulo, de acordo com a</a:t>
            </a:r>
          </a:p>
          <a:p>
            <a:pPr algn="just"/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Oswaldo Cruz (Fiocruz), sendo consequência direta da cobertura vacinal</a:t>
            </a:r>
          </a:p>
          <a:p>
            <a:pPr algn="just"/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Covid-19;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A Resolução SEDUC 59/2021 prevê o retorno ao trabalho presencial dos</a:t>
            </a:r>
          </a:p>
          <a:p>
            <a:pPr algn="just"/>
            <a:r>
              <a:rPr lang="pt-BR" dirty="0"/>
              <a:t>servidores da rede estadual de ensino que pertencem ao grupo de risco, quando</a:t>
            </a:r>
          </a:p>
          <a:p>
            <a:pPr algn="just"/>
            <a:r>
              <a:rPr lang="pt-BR" dirty="0"/>
              <a:t>decorridos 14 dias da data da segunda dose ou dose única contra a Covid-19,</a:t>
            </a:r>
          </a:p>
          <a:p>
            <a:pPr algn="just"/>
            <a:r>
              <a:rPr lang="pt-BR" dirty="0"/>
              <a:t>conforme Parecer favorável da Comissão Médica da Educação de São Paulo,</a:t>
            </a:r>
          </a:p>
          <a:p>
            <a:pPr algn="just"/>
            <a:r>
              <a:rPr lang="pt-BR" dirty="0"/>
              <a:t>responsável por validar os protocolos e orientações referentes ao retorno do ensino</a:t>
            </a:r>
          </a:p>
          <a:p>
            <a:pPr algn="just"/>
            <a:r>
              <a:rPr lang="pt-BR" dirty="0"/>
              <a:t>presencial; </a:t>
            </a:r>
          </a:p>
        </p:txBody>
      </p:sp>
    </p:spTree>
    <p:extLst>
      <p:ext uri="{BB962C8B-B14F-4D97-AF65-F5344CB8AC3E}">
        <p14:creationId xmlns:p14="http://schemas.microsoft.com/office/powerpoint/2010/main" val="12884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25CCD9-B08E-40EE-B0D6-0D1BC3715576}"/>
              </a:ext>
            </a:extLst>
          </p:cNvPr>
          <p:cNvSpPr txBox="1"/>
          <p:nvPr/>
        </p:nvSpPr>
        <p:spPr>
          <a:xfrm>
            <a:off x="1879134" y="1174459"/>
            <a:ext cx="9420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33333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As aulas presenciais voltam a ser obrigatórias para 100% dos alunos a partir de 3 de novembro.</a:t>
            </a:r>
          </a:p>
          <a:p>
            <a:endParaRPr lang="pt-BR" b="0" i="0" dirty="0">
              <a:solidFill>
                <a:srgbClr val="333333"/>
              </a:solidFill>
              <a:effectLst/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33333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 Os estudantes só poderão deixar de frequentar as escolas mediante apresentação de justificativa médica, ou aqueles que fazem parte do grupo de exceções definidos: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0" i="0" dirty="0">
              <a:solidFill>
                <a:srgbClr val="333333"/>
              </a:solidFill>
              <a:effectLst/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pt-BR" b="0" i="0" dirty="0">
                <a:solidFill>
                  <a:srgbClr val="333333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-    Gestantes e puérperas;</a:t>
            </a:r>
          </a:p>
          <a:p>
            <a:pPr marL="285750" indent="-285750">
              <a:buFontTx/>
              <a:buChar char="-"/>
            </a:pPr>
            <a:r>
              <a:rPr lang="pt-BR" b="0" i="0" dirty="0">
                <a:solidFill>
                  <a:srgbClr val="333333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Comorbidades com idade a partir de 12 anos que não tenham completado ciclo vacinal contra a Covid-19;</a:t>
            </a:r>
          </a:p>
          <a:p>
            <a:pPr marL="285750" indent="-285750">
              <a:buFontTx/>
              <a:buChar char="-"/>
            </a:pPr>
            <a:r>
              <a:rPr lang="pt-BR" b="0" i="0" dirty="0">
                <a:solidFill>
                  <a:srgbClr val="333333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Menores de 12 anos que pertencem a grupos de risco para a Covid e ou condição de saúde de maior fragilidade.</a:t>
            </a:r>
          </a:p>
          <a:p>
            <a:pPr marL="285750" indent="-285750">
              <a:buFontTx/>
              <a:buChar char="-"/>
            </a:pPr>
            <a:endParaRPr lang="pt-BR" b="0" i="0" dirty="0">
              <a:solidFill>
                <a:srgbClr val="333333"/>
              </a:solidFill>
              <a:effectLst/>
              <a:latin typeface="opensan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O distanciamento entre as carteiras deixará de ser exigido a partir do dia 3 de novembro.</a:t>
            </a:r>
          </a:p>
          <a:p>
            <a:endParaRPr lang="pt-BR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O uso de máscara por parte de estudantes e funcionários permanece obrigatório para todos, assim como a utilização de álcool em gel nas escolas e equipamentos de proteção individual por parte de professores e demais funcionários.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83284-8326-4518-BA85-6708726259A7}"/>
              </a:ext>
            </a:extLst>
          </p:cNvPr>
          <p:cNvSpPr txBox="1"/>
          <p:nvPr/>
        </p:nvSpPr>
        <p:spPr>
          <a:xfrm>
            <a:off x="1963024" y="427839"/>
            <a:ext cx="886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Retorno Presencial/ Orientações:</a:t>
            </a:r>
          </a:p>
        </p:txBody>
      </p:sp>
    </p:spTree>
    <p:extLst>
      <p:ext uri="{BB962C8B-B14F-4D97-AF65-F5344CB8AC3E}">
        <p14:creationId xmlns:p14="http://schemas.microsoft.com/office/powerpoint/2010/main" val="339564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65016A-A104-43CA-902B-AE02C24AEC68}"/>
              </a:ext>
            </a:extLst>
          </p:cNvPr>
          <p:cNvSpPr txBox="1"/>
          <p:nvPr/>
        </p:nvSpPr>
        <p:spPr>
          <a:xfrm>
            <a:off x="1744910" y="528506"/>
            <a:ext cx="9664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Os momentos de recreio ocorrerão normalmente, porém mantendo a higienização das mãos e o uso das máscaras. Terminando o recreio, os alunos deverão trocar as máscaras e o mesmo deverá ocorrer após as aulas de Educação Física.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Os bebedouros continuarão lacrados, portanto os alunos deverão levar as garrafas de água.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Os materiais da biblioteca ou cantinhos de leitura continuarão seguindo o protocolo de biossegurança.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 refeitório deverá ser utilizado com supervisão dos adultos. 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Evitar atividades de contato.</a:t>
            </a:r>
          </a:p>
          <a:p>
            <a:pPr marL="285750" indent="-285750" algn="just">
              <a:buFontTx/>
              <a:buChar char="-"/>
            </a:pPr>
            <a:r>
              <a:rPr lang="pt-BR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aferição de temperatura deverá ser mantida sempre que possível.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8367C5-122E-4786-8C39-27B07214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172" y="4003064"/>
            <a:ext cx="3401036" cy="24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8F1FF6-1119-42DB-BA75-531F55FEEFF4}"/>
              </a:ext>
            </a:extLst>
          </p:cNvPr>
          <p:cNvSpPr txBox="1"/>
          <p:nvPr/>
        </p:nvSpPr>
        <p:spPr>
          <a:xfrm>
            <a:off x="1744910" y="503339"/>
            <a:ext cx="9135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Creches:</a:t>
            </a:r>
          </a:p>
          <a:p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Todas as crianças deverão retornar as aulas presenciais, porém as famílias poderão optar pelo período parcial.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 momento do sono as crianças não deverão utilizar as máscaras.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higienização dos brinquedos deverá ser mantida a cada troca de turma.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O refeitório deverá ser utilizado com supervisão dos adultos.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O banho acontecerá normalmente, porém os educadores deverão utilizar os equipamentos de proteção individual.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Os parques deverão ser utilizados por todos os módulos.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 propostas pedagógicas deverão ser desenvolvidas preferencialmente nos espaços externos, evitando proposta de contato físico.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aferição de temperatura deverá ser mantida sempre que possível.</a:t>
            </a:r>
          </a:p>
          <a:p>
            <a:endParaRPr lang="pt-BR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4B582B-36C8-41D0-B798-DCE99DE6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63" y="4849760"/>
            <a:ext cx="5171113" cy="1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678552-A01A-4C2A-8E09-02AFC2805D58}"/>
              </a:ext>
            </a:extLst>
          </p:cNvPr>
          <p:cNvSpPr txBox="1"/>
          <p:nvPr/>
        </p:nvSpPr>
        <p:spPr>
          <a:xfrm>
            <a:off x="1971412" y="880844"/>
            <a:ext cx="9563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Casos suspeitos de COVID-19:</a:t>
            </a:r>
          </a:p>
          <a:p>
            <a:endParaRPr lang="pt-BR" sz="2800" dirty="0"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 casos suspeitos a gestão deverá comunicar a supervisão que entrará em contato com a Vigilância Sanitária e as Unidades de Saúde.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Os alunos que apresentarem sintomas gripais serão afastados conforme orientações do protocolo de biossegurança.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7D0E74-0655-45B2-A819-795F0048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63" y="3333957"/>
            <a:ext cx="4964664" cy="33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9279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624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Algerian</vt:lpstr>
      <vt:lpstr>Arial</vt:lpstr>
      <vt:lpstr>Century Gothic</vt:lpstr>
      <vt:lpstr>Mongolian Baiti</vt:lpstr>
      <vt:lpstr>opensans</vt:lpstr>
      <vt:lpstr>Wingdings</vt:lpstr>
      <vt:lpstr>Wingdings 3</vt:lpstr>
      <vt:lpstr>Cacho</vt:lpstr>
      <vt:lpstr>Retorno 100% das aulas presenciais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Retorno 100% das aulas presenciais</dc:title>
  <dc:creator>Luciana</dc:creator>
  <cp:lastModifiedBy>Maria de Fatima Souza Barros Santos</cp:lastModifiedBy>
  <cp:revision>2</cp:revision>
  <dcterms:created xsi:type="dcterms:W3CDTF">2021-10-19T19:38:31Z</dcterms:created>
  <dcterms:modified xsi:type="dcterms:W3CDTF">2021-10-20T11:56:40Z</dcterms:modified>
</cp:coreProperties>
</file>